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3" r:id="rId3"/>
    <p:sldId id="264" r:id="rId4"/>
    <p:sldId id="265" r:id="rId5"/>
    <p:sldId id="266" r:id="rId6"/>
    <p:sldId id="267" r:id="rId7"/>
    <p:sldId id="274" r:id="rId8"/>
    <p:sldId id="273" r:id="rId9"/>
    <p:sldId id="268" r:id="rId10"/>
    <p:sldId id="269" r:id="rId11"/>
    <p:sldId id="270" r:id="rId12"/>
    <p:sldId id="27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8553"/>
    <a:srgbClr val="1C8152"/>
    <a:srgbClr val="FFFFFF"/>
    <a:srgbClr val="FF9933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10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>
            <a:extLst>
              <a:ext uri="{FF2B5EF4-FFF2-40B4-BE49-F238E27FC236}">
                <a16:creationId xmlns:a16="http://schemas.microsoft.com/office/drawing/2014/main" id="{579F40F2-3A21-4852-81DC-32D8F2F8E6C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6F364FAE-1948-42D5-9650-ADE0CC5F046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90F63C-C2D2-4E0D-96D4-646F2D2AFF21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B5A3921E-A517-4C53-B7C9-3711317A004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42B6C559-A5E1-4766-8B60-A800BC89126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AE57C6-B19E-4F1C-8B2C-352CD461B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08726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6A31A6-B263-4B55-8843-E721D190B20F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ECF74E-F52C-42FA-B4AE-8FC9B30A9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29848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5C6C59C-683E-409E-86F6-99C08FBA40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7DE52F8B-28F9-4D67-A191-8737E45B15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F565E573-FA83-4E3E-B04F-AED572F08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C0A5B-357A-4298-AC1E-CEC12251AE49}" type="datetime1">
              <a:rPr lang="en-US" smtClean="0"/>
              <a:t>11/3/2024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D8E1EFEF-CEF9-4229-9E5B-7226E1398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557544A0-8F78-4E6B-8842-1193230EC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F7D5A-B778-4B60-B92C-92F4DC3FA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58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C92E98D-4A7A-4458-94BE-44EA27426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FFA72C4C-7278-4F5E-AB50-8E276B2812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8E5D9470-52AD-4CBF-B8CD-BE8AFFFB7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7B84A-FB12-4046-89D4-1926233C36F1}" type="datetime1">
              <a:rPr lang="en-US" smtClean="0"/>
              <a:t>11/3/2024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8467C065-FCD6-4D24-88EB-2097BFFB5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8E61BE05-6F09-4AF7-A5AE-148780CFD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F7D5A-B778-4B60-B92C-92F4DC3FA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325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11B32651-E548-4CB6-BAC9-2490E09B0C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6CBF91F7-3919-4A40-AE86-3B397C57F7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4CFF11E7-562E-458A-B53C-BEDB97723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F5DE9-F8B0-4402-9A71-9071B5839D59}" type="datetime1">
              <a:rPr lang="en-US" smtClean="0"/>
              <a:t>11/3/2024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DDB6A244-53FF-451A-B44D-DB5D61C10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3B7FD465-8228-4C1D-A0DC-8FABA5C17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F7D5A-B778-4B60-B92C-92F4DC3FA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412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B46904C-F556-4C2B-9EBB-9A4A74075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C4206D76-ED97-4F23-9B63-2F311B624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1AE43FA3-DCF6-4DED-8771-6FCA14BB0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0B290-EFA6-4692-BD19-D805DCD99C92}" type="datetime1">
              <a:rPr lang="en-US" smtClean="0"/>
              <a:t>11/3/2024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DC970828-4F56-466F-A398-246DC1B19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5642CC10-191C-4549-9D05-A1BAF380B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F7D5A-B778-4B60-B92C-92F4DC3FA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134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02E60F8-0467-4835-BC0A-3E83A6D54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DEC46076-1135-4448-9302-331EC3E060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23442F44-33B5-415C-8C83-BDA803608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49869-4DA7-476A-9689-5593171D02D2}" type="datetime1">
              <a:rPr lang="en-US" smtClean="0"/>
              <a:t>11/3/2024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37C3A697-9D08-4FAD-A1DF-E73ED9C98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B0C7F9CA-F88A-4559-99B1-B375A93C6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F7D5A-B778-4B60-B92C-92F4DC3FA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384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E74C91F-F005-4264-B29C-B6CDF755C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3A6C024C-ED5E-4A7A-B718-4FF5C85EDF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66D35607-E9EF-4774-B9A5-AC72FCF58F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FE5FD473-B2B6-4D53-8F55-1EAA1AA39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7161C-D537-4085-BFD7-99C09C41D98C}" type="datetime1">
              <a:rPr lang="en-US" smtClean="0"/>
              <a:t>11/3/2024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267C733D-BBF6-4830-B2EF-366D092E2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BAF3B60A-F96F-43AF-8BC1-D64A1B41E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F7D5A-B778-4B60-B92C-92F4DC3FA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601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D4C3A48-81E0-4D60-92A7-0679627FA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C6EE9F07-95B2-46C0-A7C0-C5AE32D9C5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045348CB-2795-439D-BF78-022E4478C7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B92737C0-3AA3-4C1D-87A1-2619536F2B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FD794EEB-A569-492B-9EEB-CCAEE83750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4CEF06BC-75D0-41B5-884B-D1E3BC08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A3E7E-D021-4C57-9764-09F7EF71B029}" type="datetime1">
              <a:rPr lang="en-US" smtClean="0"/>
              <a:t>11/3/2024</a:t>
            </a:fld>
            <a:endParaRPr lang="en-US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D0698085-DC40-468C-A021-B3BD80BAF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D2EB2586-B438-446F-830A-8428A3231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F7D5A-B778-4B60-B92C-92F4DC3FA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829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2E939C5-8E35-490A-9D43-96E1EF497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47F6B13F-8C7F-4103-90AF-DADC44AAE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DB448-88C1-4C18-890A-0FE895F5B84E}" type="datetime1">
              <a:rPr lang="en-US" smtClean="0"/>
              <a:t>11/3/2024</a:t>
            </a:fld>
            <a:endParaRPr lang="en-US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3FF37E9E-F85C-4484-8F30-B8CB24F5A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186615B8-B721-4745-AE04-0B0895CA2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F7D5A-B778-4B60-B92C-92F4DC3FA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5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5E9E9E69-B826-4A1D-A2A0-8A5D84227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3B657-73A1-4366-9C07-F5F969FF0C4E}" type="datetime1">
              <a:rPr lang="en-US" smtClean="0"/>
              <a:t>11/3/2024</a:t>
            </a:fld>
            <a:endParaRPr lang="en-US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EEA712CD-863D-4B66-8FD9-06A287648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2B456FFA-C103-4D21-A0FB-377F66DD8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F7D5A-B778-4B60-B92C-92F4DC3FA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092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C257114-542B-491B-AA55-B8C885D01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2B822B74-8C46-4066-A45C-6CCCAFEE9E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7392492F-503D-4A6D-8ECE-C197492239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DE8B0360-AFD3-4CCC-ACDD-3E61AADF5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3A3EB-34CD-416E-B581-DF428BE97A85}" type="datetime1">
              <a:rPr lang="en-US" smtClean="0"/>
              <a:t>11/3/2024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52BB898E-8ED2-4F5C-8298-1193005A5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E82F2152-5B99-45E7-B13F-741F2883B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F7D5A-B778-4B60-B92C-92F4DC3FA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570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FCA87DA-D99E-4E05-8DD9-90170F247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89C3B203-E406-46B1-A91C-60364C8ADE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6E616F6E-0358-42E0-BFCB-064D0D0853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C3647600-1281-406D-B050-96C7A7AE7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88C3D-D6D0-49BD-AE80-D1E8EB2E7D95}" type="datetime1">
              <a:rPr lang="en-US" smtClean="0"/>
              <a:t>11/3/2024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B878AAB8-64B5-406C-8EBD-B8E703647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EB67D233-C8B8-4DC6-9469-9910E8C1A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F7D5A-B778-4B60-B92C-92F4DC3FA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008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2D594630-A2D2-48B8-8942-46C101414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0845BF8C-1906-4D75-A199-A1F1F1818D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51C8B9A0-532B-45F3-82FB-86B219C454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692FB-0303-405E-B827-DDA130746166}" type="datetime1">
              <a:rPr lang="en-US" smtClean="0"/>
              <a:t>11/3/2024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B8377AA4-9BBD-4B7C-9D7F-F970BDB768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E429DD87-F8CA-405A-860A-2FF785D53E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F7D5A-B778-4B60-B92C-92F4DC3FA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309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>
            <a:extLst>
              <a:ext uri="{FF2B5EF4-FFF2-40B4-BE49-F238E27FC236}">
                <a16:creationId xmlns:a16="http://schemas.microsoft.com/office/drawing/2014/main" id="{A8F00A59-D959-4C2A-922D-0991A0BD6271}"/>
              </a:ext>
            </a:extLst>
          </p:cNvPr>
          <p:cNvSpPr/>
          <p:nvPr/>
        </p:nvSpPr>
        <p:spPr>
          <a:xfrm>
            <a:off x="-22296" y="-18930"/>
            <a:ext cx="8572738" cy="908991"/>
          </a:xfrm>
          <a:prstGeom prst="rect">
            <a:avLst/>
          </a:prstGeom>
          <a:solidFill>
            <a:srgbClr val="1285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9" name="กล่องข้อความ 8">
            <a:extLst>
              <a:ext uri="{FF2B5EF4-FFF2-40B4-BE49-F238E27FC236}">
                <a16:creationId xmlns:a16="http://schemas.microsoft.com/office/drawing/2014/main" id="{0B4B949D-351A-42CB-9AD8-D27C7A969C61}"/>
              </a:ext>
            </a:extLst>
          </p:cNvPr>
          <p:cNvSpPr txBox="1"/>
          <p:nvPr/>
        </p:nvSpPr>
        <p:spPr>
          <a:xfrm>
            <a:off x="267630" y="1"/>
            <a:ext cx="51217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 latinLnBrk="1"/>
            <a:r>
              <a:rPr 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Project Title &amp; Applicant</a:t>
            </a:r>
          </a:p>
        </p:txBody>
      </p:sp>
      <p:sp>
        <p:nvSpPr>
          <p:cNvPr id="8" name="กล่องข้อความ 7">
            <a:extLst>
              <a:ext uri="{FF2B5EF4-FFF2-40B4-BE49-F238E27FC236}">
                <a16:creationId xmlns:a16="http://schemas.microsoft.com/office/drawing/2014/main" id="{116EF6F4-D253-472F-A413-E1D1F02CDBE9}"/>
              </a:ext>
            </a:extLst>
          </p:cNvPr>
          <p:cNvSpPr txBox="1"/>
          <p:nvPr/>
        </p:nvSpPr>
        <p:spPr>
          <a:xfrm>
            <a:off x="5165559" y="1749953"/>
            <a:ext cx="67263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60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.......... ชื่อโครงการ ..........</a:t>
            </a:r>
          </a:p>
        </p:txBody>
      </p:sp>
      <p:sp>
        <p:nvSpPr>
          <p:cNvPr id="11" name="กล่องข้อความ 10">
            <a:extLst>
              <a:ext uri="{FF2B5EF4-FFF2-40B4-BE49-F238E27FC236}">
                <a16:creationId xmlns:a16="http://schemas.microsoft.com/office/drawing/2014/main" id="{A5D3AFF7-1852-40A4-8097-25FD8FF18BC5}"/>
              </a:ext>
            </a:extLst>
          </p:cNvPr>
          <p:cNvSpPr txBox="1"/>
          <p:nvPr/>
        </p:nvSpPr>
        <p:spPr>
          <a:xfrm>
            <a:off x="5165559" y="5427358"/>
            <a:ext cx="67263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ผู้เสนอโครงการ</a:t>
            </a:r>
            <a:r>
              <a:rPr lang="en-US" sz="36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:</a:t>
            </a:r>
            <a:r>
              <a:rPr lang="th-TH" sz="36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sz="3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................................</a:t>
            </a:r>
          </a:p>
          <a:p>
            <a:r>
              <a:rPr lang="en-US" sz="36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TED Fellow: </a:t>
            </a:r>
            <a:r>
              <a:rPr lang="th-TH" sz="3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........................................................</a:t>
            </a:r>
            <a:endParaRPr lang="en-US" sz="36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E507289-A143-AF23-87AB-65967650D4A5}"/>
              </a:ext>
            </a:extLst>
          </p:cNvPr>
          <p:cNvSpPr/>
          <p:nvPr/>
        </p:nvSpPr>
        <p:spPr>
          <a:xfrm>
            <a:off x="300068" y="1219200"/>
            <a:ext cx="4560690" cy="54084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241FF2-E002-067E-C035-13157C0FDAE7}"/>
              </a:ext>
            </a:extLst>
          </p:cNvPr>
          <p:cNvSpPr txBox="1"/>
          <p:nvPr/>
        </p:nvSpPr>
        <p:spPr>
          <a:xfrm>
            <a:off x="832631" y="2892391"/>
            <a:ext cx="349717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i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รูปภาพ </a:t>
            </a:r>
          </a:p>
          <a:p>
            <a:pPr algn="ctr"/>
            <a:r>
              <a:rPr lang="th-TH" sz="3200" i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ผลิตภัณฑ์</a:t>
            </a:r>
            <a:r>
              <a:rPr lang="en-US" sz="3200" i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/</a:t>
            </a:r>
            <a:r>
              <a:rPr lang="th-TH" sz="3200" i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บริการ</a:t>
            </a:r>
          </a:p>
          <a:p>
            <a:pPr algn="ctr"/>
            <a:r>
              <a:rPr lang="th-TH" sz="3200" i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หรือโลโก้ หรือภาพที่สื่อสารถึงเทคโนโลยี.....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62C47487-7AC7-086D-9F09-5ABA2C7876BC}"/>
              </a:ext>
            </a:extLst>
          </p:cNvPr>
          <p:cNvGrpSpPr/>
          <p:nvPr/>
        </p:nvGrpSpPr>
        <p:grpSpPr>
          <a:xfrm>
            <a:off x="8728980" y="-35649"/>
            <a:ext cx="3356340" cy="876024"/>
            <a:chOff x="8767080" y="-18930"/>
            <a:chExt cx="3356340" cy="876024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C6CD15C7-712D-8CB9-ADBF-175D91072EE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67080" y="-18930"/>
              <a:ext cx="755405" cy="876024"/>
            </a:xfrm>
            <a:prstGeom prst="rect">
              <a:avLst/>
            </a:prstGeom>
          </p:spPr>
        </p:pic>
        <p:pic>
          <p:nvPicPr>
            <p:cNvPr id="14" name="Picture 13" descr="A green arrows on a black background&#10;&#10;Description automatically generated">
              <a:extLst>
                <a:ext uri="{FF2B5EF4-FFF2-40B4-BE49-F238E27FC236}">
                  <a16:creationId xmlns:a16="http://schemas.microsoft.com/office/drawing/2014/main" id="{A030DDA9-5DEE-3604-D1DD-D85340B736E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88" t="15333" r="4136" b="30338"/>
            <a:stretch/>
          </p:blipFill>
          <p:spPr>
            <a:xfrm>
              <a:off x="9607651" y="185265"/>
              <a:ext cx="1298441" cy="628274"/>
            </a:xfrm>
            <a:prstGeom prst="rect">
              <a:avLst/>
            </a:prstGeom>
          </p:spPr>
        </p:pic>
        <p:pic>
          <p:nvPicPr>
            <p:cNvPr id="18" name="Picture 17" descr="A black and green logo&#10;&#10;Description automatically generated">
              <a:extLst>
                <a:ext uri="{FF2B5EF4-FFF2-40B4-BE49-F238E27FC236}">
                  <a16:creationId xmlns:a16="http://schemas.microsoft.com/office/drawing/2014/main" id="{E6710198-B13A-20AD-F44D-828BA51E842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60" r="4142"/>
            <a:stretch/>
          </p:blipFill>
          <p:spPr>
            <a:xfrm>
              <a:off x="10906092" y="185265"/>
              <a:ext cx="1217328" cy="64893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70400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285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กล่องข้อความ 8">
            <a:extLst>
              <a:ext uri="{FF2B5EF4-FFF2-40B4-BE49-F238E27FC236}">
                <a16:creationId xmlns:a16="http://schemas.microsoft.com/office/drawing/2014/main" id="{FFC05304-7378-490D-AC98-1CCE74272D2E}"/>
              </a:ext>
            </a:extLst>
          </p:cNvPr>
          <p:cNvSpPr txBox="1"/>
          <p:nvPr/>
        </p:nvSpPr>
        <p:spPr>
          <a:xfrm>
            <a:off x="3493542" y="2244060"/>
            <a:ext cx="5204915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70" latinLnBrk="1"/>
            <a:r>
              <a:rPr lang="en-US" sz="8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THANK YOU</a:t>
            </a:r>
          </a:p>
          <a:p>
            <a:pPr algn="ctr" defTabSz="1219170" latinLnBrk="1"/>
            <a:r>
              <a:rPr lang="en-US" sz="6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Q&amp;A</a:t>
            </a:r>
          </a:p>
        </p:txBody>
      </p:sp>
    </p:spTree>
    <p:extLst>
      <p:ext uri="{BB962C8B-B14F-4D97-AF65-F5344CB8AC3E}">
        <p14:creationId xmlns:p14="http://schemas.microsoft.com/office/powerpoint/2010/main" val="3884940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กล่องข้อความ 8">
            <a:extLst>
              <a:ext uri="{FF2B5EF4-FFF2-40B4-BE49-F238E27FC236}">
                <a16:creationId xmlns:a16="http://schemas.microsoft.com/office/drawing/2014/main" id="{FFC05304-7378-490D-AC98-1CCE74272D2E}"/>
              </a:ext>
            </a:extLst>
          </p:cNvPr>
          <p:cNvSpPr txBox="1"/>
          <p:nvPr/>
        </p:nvSpPr>
        <p:spPr>
          <a:xfrm>
            <a:off x="3493542" y="2705725"/>
            <a:ext cx="52049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917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BACKUP SLIDES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411670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>
            <a:extLst>
              <a:ext uri="{FF2B5EF4-FFF2-40B4-BE49-F238E27FC236}">
                <a16:creationId xmlns:a16="http://schemas.microsoft.com/office/drawing/2014/main" id="{90E056D4-60FC-4222-B292-B56A7F167617}"/>
              </a:ext>
            </a:extLst>
          </p:cNvPr>
          <p:cNvSpPr/>
          <p:nvPr/>
        </p:nvSpPr>
        <p:spPr>
          <a:xfrm>
            <a:off x="0" y="-1"/>
            <a:ext cx="12192000" cy="908991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กล่องข้อความ 8">
            <a:extLst>
              <a:ext uri="{FF2B5EF4-FFF2-40B4-BE49-F238E27FC236}">
                <a16:creationId xmlns:a16="http://schemas.microsoft.com/office/drawing/2014/main" id="{D71A386D-ED7F-4EF4-9623-DEFF3D6D2995}"/>
              </a:ext>
            </a:extLst>
          </p:cNvPr>
          <p:cNvSpPr txBox="1"/>
          <p:nvPr/>
        </p:nvSpPr>
        <p:spPr>
          <a:xfrm>
            <a:off x="267630" y="1"/>
            <a:ext cx="87557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 latinLnBrk="1"/>
            <a:r>
              <a:rPr 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Reference</a:t>
            </a:r>
          </a:p>
        </p:txBody>
      </p:sp>
      <p:sp>
        <p:nvSpPr>
          <p:cNvPr id="10" name="กล่องข้อความ 9">
            <a:extLst>
              <a:ext uri="{FF2B5EF4-FFF2-40B4-BE49-F238E27FC236}">
                <a16:creationId xmlns:a16="http://schemas.microsoft.com/office/drawing/2014/main" id="{B9EB87FC-E44A-446F-B4A7-CA99F9F817AC}"/>
              </a:ext>
            </a:extLst>
          </p:cNvPr>
          <p:cNvSpPr txBox="1"/>
          <p:nvPr/>
        </p:nvSpPr>
        <p:spPr>
          <a:xfrm>
            <a:off x="267630" y="1173080"/>
            <a:ext cx="1166113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th-TH" sz="3200" i="1" spc="-2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แนบข้อมูลเพิ่มเติมเพื่อใช้ประกอบการอธิบายหรือชี้แจงต่อคณะกรรมการ</a:t>
            </a:r>
            <a:endParaRPr lang="en-US" sz="3200" i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086320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สี่เหลี่ยมผืนผ้า 4">
            <a:extLst>
              <a:ext uri="{FF2B5EF4-FFF2-40B4-BE49-F238E27FC236}">
                <a16:creationId xmlns:a16="http://schemas.microsoft.com/office/drawing/2014/main" id="{055441F3-AAD0-7ADF-BA7B-CE892C33FFF2}"/>
              </a:ext>
            </a:extLst>
          </p:cNvPr>
          <p:cNvSpPr/>
          <p:nvPr/>
        </p:nvSpPr>
        <p:spPr>
          <a:xfrm>
            <a:off x="-22296" y="-18930"/>
            <a:ext cx="8572738" cy="908991"/>
          </a:xfrm>
          <a:prstGeom prst="rect">
            <a:avLst/>
          </a:prstGeom>
          <a:solidFill>
            <a:srgbClr val="1285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9" name="กล่องข้อความ 8">
            <a:extLst>
              <a:ext uri="{FF2B5EF4-FFF2-40B4-BE49-F238E27FC236}">
                <a16:creationId xmlns:a16="http://schemas.microsoft.com/office/drawing/2014/main" id="{CB84ADBD-1050-40ED-84A2-ECF271ECC33D}"/>
              </a:ext>
            </a:extLst>
          </p:cNvPr>
          <p:cNvSpPr txBox="1"/>
          <p:nvPr/>
        </p:nvSpPr>
        <p:spPr>
          <a:xfrm>
            <a:off x="267630" y="1"/>
            <a:ext cx="74971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 latinLnBrk="1"/>
            <a:r>
              <a:rPr 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Problem / Pain Point</a:t>
            </a:r>
          </a:p>
        </p:txBody>
      </p:sp>
      <p:sp>
        <p:nvSpPr>
          <p:cNvPr id="10" name="กล่องข้อความ 9">
            <a:extLst>
              <a:ext uri="{FF2B5EF4-FFF2-40B4-BE49-F238E27FC236}">
                <a16:creationId xmlns:a16="http://schemas.microsoft.com/office/drawing/2014/main" id="{24BE5E4B-7138-4E17-977A-0F0DB95C138C}"/>
              </a:ext>
            </a:extLst>
          </p:cNvPr>
          <p:cNvSpPr txBox="1"/>
          <p:nvPr/>
        </p:nvSpPr>
        <p:spPr>
          <a:xfrm>
            <a:off x="267630" y="1173080"/>
            <a:ext cx="1166113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th-TH" sz="3200" i="1" spc="-2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เล่าถึงปัญหาหรือการมองเห็นถึงโอกาสทางธุรกิจที่ทำให้เกิดโครงการนี้</a:t>
            </a:r>
            <a:endParaRPr lang="en-US" sz="3200" i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648A5B90-6011-6700-1968-66054CFC24F5}"/>
              </a:ext>
            </a:extLst>
          </p:cNvPr>
          <p:cNvGrpSpPr/>
          <p:nvPr/>
        </p:nvGrpSpPr>
        <p:grpSpPr>
          <a:xfrm>
            <a:off x="8728980" y="-35649"/>
            <a:ext cx="3356340" cy="876024"/>
            <a:chOff x="8767080" y="-18930"/>
            <a:chExt cx="3356340" cy="876024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E4124038-2B96-6542-5D12-EE04A0DEF0F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67080" y="-18930"/>
              <a:ext cx="755405" cy="876024"/>
            </a:xfrm>
            <a:prstGeom prst="rect">
              <a:avLst/>
            </a:prstGeom>
          </p:spPr>
        </p:pic>
        <p:pic>
          <p:nvPicPr>
            <p:cNvPr id="14" name="Picture 13" descr="A green arrows on a black background&#10;&#10;Description automatically generated">
              <a:extLst>
                <a:ext uri="{FF2B5EF4-FFF2-40B4-BE49-F238E27FC236}">
                  <a16:creationId xmlns:a16="http://schemas.microsoft.com/office/drawing/2014/main" id="{D275C78C-8325-2286-34F7-ABACF5849D1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88" t="15333" r="4136" b="30338"/>
            <a:stretch/>
          </p:blipFill>
          <p:spPr>
            <a:xfrm>
              <a:off x="9607651" y="185265"/>
              <a:ext cx="1298441" cy="628274"/>
            </a:xfrm>
            <a:prstGeom prst="rect">
              <a:avLst/>
            </a:prstGeom>
          </p:spPr>
        </p:pic>
        <p:pic>
          <p:nvPicPr>
            <p:cNvPr id="15" name="Picture 14" descr="A black and green logo&#10;&#10;Description automatically generated">
              <a:extLst>
                <a:ext uri="{FF2B5EF4-FFF2-40B4-BE49-F238E27FC236}">
                  <a16:creationId xmlns:a16="http://schemas.microsoft.com/office/drawing/2014/main" id="{DC1FBA26-7CCF-A148-4235-433FD53ADDD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60" r="4142"/>
            <a:stretch/>
          </p:blipFill>
          <p:spPr>
            <a:xfrm>
              <a:off x="10906092" y="185265"/>
              <a:ext cx="1217328" cy="64893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85311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สี่เหลี่ยมผืนผ้า 4">
            <a:extLst>
              <a:ext uri="{FF2B5EF4-FFF2-40B4-BE49-F238E27FC236}">
                <a16:creationId xmlns:a16="http://schemas.microsoft.com/office/drawing/2014/main" id="{0279EDC6-52AA-50D3-D703-204CE32587BA}"/>
              </a:ext>
            </a:extLst>
          </p:cNvPr>
          <p:cNvSpPr/>
          <p:nvPr/>
        </p:nvSpPr>
        <p:spPr>
          <a:xfrm>
            <a:off x="-22296" y="-18930"/>
            <a:ext cx="8572738" cy="908991"/>
          </a:xfrm>
          <a:prstGeom prst="rect">
            <a:avLst/>
          </a:prstGeom>
          <a:solidFill>
            <a:srgbClr val="1285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CC4F06F-0FC5-5C56-F874-6B2C1DDACA48}"/>
              </a:ext>
            </a:extLst>
          </p:cNvPr>
          <p:cNvGrpSpPr/>
          <p:nvPr/>
        </p:nvGrpSpPr>
        <p:grpSpPr>
          <a:xfrm>
            <a:off x="8728980" y="-35649"/>
            <a:ext cx="3356340" cy="876024"/>
            <a:chOff x="8767080" y="-18930"/>
            <a:chExt cx="3356340" cy="876024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DFF58296-4D42-959D-0554-5D87E43DAB1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67080" y="-18930"/>
              <a:ext cx="755405" cy="876024"/>
            </a:xfrm>
            <a:prstGeom prst="rect">
              <a:avLst/>
            </a:prstGeom>
          </p:spPr>
        </p:pic>
        <p:pic>
          <p:nvPicPr>
            <p:cNvPr id="15" name="Picture 14" descr="A green arrows on a black background&#10;&#10;Description automatically generated">
              <a:extLst>
                <a:ext uri="{FF2B5EF4-FFF2-40B4-BE49-F238E27FC236}">
                  <a16:creationId xmlns:a16="http://schemas.microsoft.com/office/drawing/2014/main" id="{FF1B839C-291D-77C1-3860-109DF5DA08A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88" t="15333" r="4136" b="30338"/>
            <a:stretch/>
          </p:blipFill>
          <p:spPr>
            <a:xfrm>
              <a:off x="9607651" y="185265"/>
              <a:ext cx="1298441" cy="628274"/>
            </a:xfrm>
            <a:prstGeom prst="rect">
              <a:avLst/>
            </a:prstGeom>
          </p:spPr>
        </p:pic>
        <p:pic>
          <p:nvPicPr>
            <p:cNvPr id="16" name="Picture 15" descr="A black and green logo&#10;&#10;Description automatically generated">
              <a:extLst>
                <a:ext uri="{FF2B5EF4-FFF2-40B4-BE49-F238E27FC236}">
                  <a16:creationId xmlns:a16="http://schemas.microsoft.com/office/drawing/2014/main" id="{0030863F-19A7-7BB4-5D48-AFB34ED2398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60" r="4142"/>
            <a:stretch/>
          </p:blipFill>
          <p:spPr>
            <a:xfrm>
              <a:off x="10906092" y="185265"/>
              <a:ext cx="1217328" cy="648933"/>
            </a:xfrm>
            <a:prstGeom prst="rect">
              <a:avLst/>
            </a:prstGeom>
          </p:spPr>
        </p:pic>
      </p:grpSp>
      <p:sp>
        <p:nvSpPr>
          <p:cNvPr id="9" name="กล่องข้อความ 8">
            <a:extLst>
              <a:ext uri="{FF2B5EF4-FFF2-40B4-BE49-F238E27FC236}">
                <a16:creationId xmlns:a16="http://schemas.microsoft.com/office/drawing/2014/main" id="{ACD5FA2B-5948-413A-89FF-C72CA79DE6FB}"/>
              </a:ext>
            </a:extLst>
          </p:cNvPr>
          <p:cNvSpPr txBox="1"/>
          <p:nvPr/>
        </p:nvSpPr>
        <p:spPr>
          <a:xfrm>
            <a:off x="267630" y="1"/>
            <a:ext cx="62783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 latinLnBrk="1"/>
            <a:r>
              <a:rPr 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Business Overview</a:t>
            </a:r>
          </a:p>
        </p:txBody>
      </p:sp>
      <p:sp>
        <p:nvSpPr>
          <p:cNvPr id="10" name="กล่องข้อความ 9">
            <a:extLst>
              <a:ext uri="{FF2B5EF4-FFF2-40B4-BE49-F238E27FC236}">
                <a16:creationId xmlns:a16="http://schemas.microsoft.com/office/drawing/2014/main" id="{AD89E568-4D3C-4896-AC0C-C8DEE2D92E44}"/>
              </a:ext>
            </a:extLst>
          </p:cNvPr>
          <p:cNvSpPr txBox="1"/>
          <p:nvPr/>
        </p:nvSpPr>
        <p:spPr>
          <a:xfrm>
            <a:off x="267630" y="1173080"/>
            <a:ext cx="1166113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th-TH" sz="3200" i="1" spc="-2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เล่าถึงภาพรวมของธุรกิจที่แสดงให้เห็นถึงความสำคัญและผลกระทบ </a:t>
            </a:r>
            <a:r>
              <a:rPr lang="en-US" sz="3200" i="1" spc="-2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(Impact) </a:t>
            </a:r>
            <a:r>
              <a:rPr lang="th-TH" sz="3200" i="1" spc="-2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ที่จะเกิดขึ้นจากโครงการนี้</a:t>
            </a:r>
            <a:endParaRPr lang="en-US" sz="3200" i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34965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สี่เหลี่ยมผืนผ้า 4">
            <a:extLst>
              <a:ext uri="{FF2B5EF4-FFF2-40B4-BE49-F238E27FC236}">
                <a16:creationId xmlns:a16="http://schemas.microsoft.com/office/drawing/2014/main" id="{0D80C121-B8C1-F74A-4B02-A30BA947EF8E}"/>
              </a:ext>
            </a:extLst>
          </p:cNvPr>
          <p:cNvSpPr/>
          <p:nvPr/>
        </p:nvSpPr>
        <p:spPr>
          <a:xfrm>
            <a:off x="-22296" y="-18930"/>
            <a:ext cx="8572738" cy="908991"/>
          </a:xfrm>
          <a:prstGeom prst="rect">
            <a:avLst/>
          </a:prstGeom>
          <a:solidFill>
            <a:srgbClr val="1285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8D15027-C84E-8386-4D8A-DFC95F371F9E}"/>
              </a:ext>
            </a:extLst>
          </p:cNvPr>
          <p:cNvGrpSpPr/>
          <p:nvPr/>
        </p:nvGrpSpPr>
        <p:grpSpPr>
          <a:xfrm>
            <a:off x="8728980" y="-35649"/>
            <a:ext cx="3356340" cy="876024"/>
            <a:chOff x="8767080" y="-18930"/>
            <a:chExt cx="3356340" cy="876024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398ACEB6-80E7-BF29-8FF5-7A4D74DFC56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67080" y="-18930"/>
              <a:ext cx="755405" cy="876024"/>
            </a:xfrm>
            <a:prstGeom prst="rect">
              <a:avLst/>
            </a:prstGeom>
          </p:spPr>
        </p:pic>
        <p:pic>
          <p:nvPicPr>
            <p:cNvPr id="15" name="Picture 14" descr="A green arrows on a black background&#10;&#10;Description automatically generated">
              <a:extLst>
                <a:ext uri="{FF2B5EF4-FFF2-40B4-BE49-F238E27FC236}">
                  <a16:creationId xmlns:a16="http://schemas.microsoft.com/office/drawing/2014/main" id="{D6A32B7C-767F-4AEF-C783-047E3A3744C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88" t="15333" r="4136" b="30338"/>
            <a:stretch/>
          </p:blipFill>
          <p:spPr>
            <a:xfrm>
              <a:off x="9607651" y="185265"/>
              <a:ext cx="1298441" cy="628274"/>
            </a:xfrm>
            <a:prstGeom prst="rect">
              <a:avLst/>
            </a:prstGeom>
          </p:spPr>
        </p:pic>
        <p:pic>
          <p:nvPicPr>
            <p:cNvPr id="16" name="Picture 15" descr="A black and green logo&#10;&#10;Description automatically generated">
              <a:extLst>
                <a:ext uri="{FF2B5EF4-FFF2-40B4-BE49-F238E27FC236}">
                  <a16:creationId xmlns:a16="http://schemas.microsoft.com/office/drawing/2014/main" id="{93C80A48-7A13-7E67-0328-511B51E729E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60" r="4142"/>
            <a:stretch/>
          </p:blipFill>
          <p:spPr>
            <a:xfrm>
              <a:off x="10906092" y="185265"/>
              <a:ext cx="1217328" cy="648933"/>
            </a:xfrm>
            <a:prstGeom prst="rect">
              <a:avLst/>
            </a:prstGeom>
          </p:spPr>
        </p:pic>
      </p:grpSp>
      <p:sp>
        <p:nvSpPr>
          <p:cNvPr id="9" name="กล่องข้อความ 8">
            <a:extLst>
              <a:ext uri="{FF2B5EF4-FFF2-40B4-BE49-F238E27FC236}">
                <a16:creationId xmlns:a16="http://schemas.microsoft.com/office/drawing/2014/main" id="{8331210F-E05E-4F77-AEE4-562C1A832D4C}"/>
              </a:ext>
            </a:extLst>
          </p:cNvPr>
          <p:cNvSpPr txBox="1"/>
          <p:nvPr/>
        </p:nvSpPr>
        <p:spPr>
          <a:xfrm>
            <a:off x="267630" y="1"/>
            <a:ext cx="80345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 latinLnBrk="1"/>
            <a:r>
              <a:rPr 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Technology Solution/Innovative Feature</a:t>
            </a:r>
          </a:p>
        </p:txBody>
      </p:sp>
      <p:sp>
        <p:nvSpPr>
          <p:cNvPr id="10" name="กล่องข้อความ 9">
            <a:extLst>
              <a:ext uri="{FF2B5EF4-FFF2-40B4-BE49-F238E27FC236}">
                <a16:creationId xmlns:a16="http://schemas.microsoft.com/office/drawing/2014/main" id="{41C1872E-E155-4C59-8541-2673F6DE0CB6}"/>
              </a:ext>
            </a:extLst>
          </p:cNvPr>
          <p:cNvSpPr txBox="1"/>
          <p:nvPr/>
        </p:nvSpPr>
        <p:spPr>
          <a:xfrm>
            <a:off x="267630" y="1173080"/>
            <a:ext cx="1166113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th-TH" sz="3200" i="1" spc="-2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อธิบายถึงความเป็นนวัตกรรมของโครงการ เทคโนโลยีที่นำมาใช้ หรืองานวิจัยที่นำมาต่อยอด</a:t>
            </a:r>
            <a:endParaRPr lang="en-US" sz="3200" i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63362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4">
            <a:extLst>
              <a:ext uri="{FF2B5EF4-FFF2-40B4-BE49-F238E27FC236}">
                <a16:creationId xmlns:a16="http://schemas.microsoft.com/office/drawing/2014/main" id="{6D0F0CBE-1BD6-D1FE-1D7C-D1325573ADF9}"/>
              </a:ext>
            </a:extLst>
          </p:cNvPr>
          <p:cNvSpPr/>
          <p:nvPr/>
        </p:nvSpPr>
        <p:spPr>
          <a:xfrm>
            <a:off x="-22296" y="-18930"/>
            <a:ext cx="8572738" cy="908991"/>
          </a:xfrm>
          <a:prstGeom prst="rect">
            <a:avLst/>
          </a:prstGeom>
          <a:solidFill>
            <a:srgbClr val="1285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C6D461B-F947-4E5A-C037-BD75302E2022}"/>
              </a:ext>
            </a:extLst>
          </p:cNvPr>
          <p:cNvGrpSpPr/>
          <p:nvPr/>
        </p:nvGrpSpPr>
        <p:grpSpPr>
          <a:xfrm>
            <a:off x="8728980" y="-35649"/>
            <a:ext cx="3356340" cy="876024"/>
            <a:chOff x="8767080" y="-18930"/>
            <a:chExt cx="3356340" cy="876024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EA080C60-39FA-228F-8D3E-E829BECFF7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67080" y="-18930"/>
              <a:ext cx="755405" cy="876024"/>
            </a:xfrm>
            <a:prstGeom prst="rect">
              <a:avLst/>
            </a:prstGeom>
          </p:spPr>
        </p:pic>
        <p:pic>
          <p:nvPicPr>
            <p:cNvPr id="7" name="Picture 6" descr="A green arrows on a black background&#10;&#10;Description automatically generated">
              <a:extLst>
                <a:ext uri="{FF2B5EF4-FFF2-40B4-BE49-F238E27FC236}">
                  <a16:creationId xmlns:a16="http://schemas.microsoft.com/office/drawing/2014/main" id="{DB39E648-8948-A61C-B750-E8CC5D758F1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88" t="15333" r="4136" b="30338"/>
            <a:stretch/>
          </p:blipFill>
          <p:spPr>
            <a:xfrm>
              <a:off x="9607651" y="185265"/>
              <a:ext cx="1298441" cy="628274"/>
            </a:xfrm>
            <a:prstGeom prst="rect">
              <a:avLst/>
            </a:prstGeom>
          </p:spPr>
        </p:pic>
        <p:pic>
          <p:nvPicPr>
            <p:cNvPr id="8" name="Picture 7" descr="A black and green logo&#10;&#10;Description automatically generated">
              <a:extLst>
                <a:ext uri="{FF2B5EF4-FFF2-40B4-BE49-F238E27FC236}">
                  <a16:creationId xmlns:a16="http://schemas.microsoft.com/office/drawing/2014/main" id="{C06F7A3F-AFF2-0237-61D3-E0FE62F7D14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60" r="4142"/>
            <a:stretch/>
          </p:blipFill>
          <p:spPr>
            <a:xfrm>
              <a:off x="10906092" y="185265"/>
              <a:ext cx="1217328" cy="648933"/>
            </a:xfrm>
            <a:prstGeom prst="rect">
              <a:avLst/>
            </a:prstGeom>
          </p:spPr>
        </p:pic>
      </p:grpSp>
      <p:sp>
        <p:nvSpPr>
          <p:cNvPr id="9" name="กล่องข้อความ 8">
            <a:extLst>
              <a:ext uri="{FF2B5EF4-FFF2-40B4-BE49-F238E27FC236}">
                <a16:creationId xmlns:a16="http://schemas.microsoft.com/office/drawing/2014/main" id="{DD5725ED-0933-4B23-9ED1-D707707D373A}"/>
              </a:ext>
            </a:extLst>
          </p:cNvPr>
          <p:cNvSpPr txBox="1"/>
          <p:nvPr/>
        </p:nvSpPr>
        <p:spPr>
          <a:xfrm>
            <a:off x="267630" y="1"/>
            <a:ext cx="87557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 latinLnBrk="1"/>
            <a:r>
              <a:rPr 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Product Positioning</a:t>
            </a:r>
          </a:p>
        </p:txBody>
      </p:sp>
      <p:sp>
        <p:nvSpPr>
          <p:cNvPr id="15" name="กล่องข้อความ 14">
            <a:extLst>
              <a:ext uri="{FF2B5EF4-FFF2-40B4-BE49-F238E27FC236}">
                <a16:creationId xmlns:a16="http://schemas.microsoft.com/office/drawing/2014/main" id="{EC2D6FCF-2E3B-4F24-B9F5-30501C66180C}"/>
              </a:ext>
            </a:extLst>
          </p:cNvPr>
          <p:cNvSpPr txBox="1"/>
          <p:nvPr/>
        </p:nvSpPr>
        <p:spPr>
          <a:xfrm>
            <a:off x="267630" y="1173080"/>
            <a:ext cx="1166113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th-TH" sz="3200" i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แสดงความใหม่หรือความแตกต่างของผลิตภัณฑ์เมื่อเทียบกับคู่แข่งในตลาด</a:t>
            </a:r>
            <a:r>
              <a:rPr lang="en-US" sz="3200" i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(Technology Advantage)</a:t>
            </a:r>
            <a:r>
              <a:rPr lang="th-TH" sz="3200" i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71421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4">
            <a:extLst>
              <a:ext uri="{FF2B5EF4-FFF2-40B4-BE49-F238E27FC236}">
                <a16:creationId xmlns:a16="http://schemas.microsoft.com/office/drawing/2014/main" id="{9E43E417-BB70-9417-100A-75CA00727FEA}"/>
              </a:ext>
            </a:extLst>
          </p:cNvPr>
          <p:cNvSpPr/>
          <p:nvPr/>
        </p:nvSpPr>
        <p:spPr>
          <a:xfrm>
            <a:off x="-22296" y="-18930"/>
            <a:ext cx="8572738" cy="908991"/>
          </a:xfrm>
          <a:prstGeom prst="rect">
            <a:avLst/>
          </a:prstGeom>
          <a:solidFill>
            <a:srgbClr val="1285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CAEAC8A-AD45-7883-81AC-48BFA73EA610}"/>
              </a:ext>
            </a:extLst>
          </p:cNvPr>
          <p:cNvGrpSpPr/>
          <p:nvPr/>
        </p:nvGrpSpPr>
        <p:grpSpPr>
          <a:xfrm>
            <a:off x="8728980" y="-35649"/>
            <a:ext cx="3356340" cy="876024"/>
            <a:chOff x="8767080" y="-18930"/>
            <a:chExt cx="3356340" cy="876024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2316C7C2-DF03-DE56-1B7F-074B9ED0DD7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67080" y="-18930"/>
              <a:ext cx="755405" cy="876024"/>
            </a:xfrm>
            <a:prstGeom prst="rect">
              <a:avLst/>
            </a:prstGeom>
          </p:spPr>
        </p:pic>
        <p:pic>
          <p:nvPicPr>
            <p:cNvPr id="7" name="Picture 6" descr="A green arrows on a black background&#10;&#10;Description automatically generated">
              <a:extLst>
                <a:ext uri="{FF2B5EF4-FFF2-40B4-BE49-F238E27FC236}">
                  <a16:creationId xmlns:a16="http://schemas.microsoft.com/office/drawing/2014/main" id="{220636C2-C4C3-CB5A-291E-2F33843A9E8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88" t="15333" r="4136" b="30338"/>
            <a:stretch/>
          </p:blipFill>
          <p:spPr>
            <a:xfrm>
              <a:off x="9607651" y="185265"/>
              <a:ext cx="1298441" cy="628274"/>
            </a:xfrm>
            <a:prstGeom prst="rect">
              <a:avLst/>
            </a:prstGeom>
          </p:spPr>
        </p:pic>
        <p:pic>
          <p:nvPicPr>
            <p:cNvPr id="8" name="Picture 7" descr="A black and green logo&#10;&#10;Description automatically generated">
              <a:extLst>
                <a:ext uri="{FF2B5EF4-FFF2-40B4-BE49-F238E27FC236}">
                  <a16:creationId xmlns:a16="http://schemas.microsoft.com/office/drawing/2014/main" id="{C777D2CF-522E-DB63-BE8C-8D1A6C20041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60" r="4142"/>
            <a:stretch/>
          </p:blipFill>
          <p:spPr>
            <a:xfrm>
              <a:off x="10906092" y="185265"/>
              <a:ext cx="1217328" cy="648933"/>
            </a:xfrm>
            <a:prstGeom prst="rect">
              <a:avLst/>
            </a:prstGeom>
          </p:spPr>
        </p:pic>
      </p:grpSp>
      <p:sp>
        <p:nvSpPr>
          <p:cNvPr id="9" name="กล่องข้อความ 8">
            <a:extLst>
              <a:ext uri="{FF2B5EF4-FFF2-40B4-BE49-F238E27FC236}">
                <a16:creationId xmlns:a16="http://schemas.microsoft.com/office/drawing/2014/main" id="{BAE27F02-8251-445C-863E-5CEE790578D8}"/>
              </a:ext>
            </a:extLst>
          </p:cNvPr>
          <p:cNvSpPr txBox="1"/>
          <p:nvPr/>
        </p:nvSpPr>
        <p:spPr>
          <a:xfrm>
            <a:off x="267630" y="1"/>
            <a:ext cx="87557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 latinLnBrk="1"/>
            <a:r>
              <a:rPr 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Business Model / Revenue Model</a:t>
            </a:r>
          </a:p>
        </p:txBody>
      </p:sp>
      <p:sp>
        <p:nvSpPr>
          <p:cNvPr id="10" name="กล่องข้อความ 9">
            <a:extLst>
              <a:ext uri="{FF2B5EF4-FFF2-40B4-BE49-F238E27FC236}">
                <a16:creationId xmlns:a16="http://schemas.microsoft.com/office/drawing/2014/main" id="{5F6BF775-84F0-4A16-A85E-195F25F7D698}"/>
              </a:ext>
            </a:extLst>
          </p:cNvPr>
          <p:cNvSpPr txBox="1"/>
          <p:nvPr/>
        </p:nvSpPr>
        <p:spPr>
          <a:xfrm>
            <a:off x="267630" y="1173080"/>
            <a:ext cx="1166113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th-TH" sz="3200" i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อธิบายแผนธุรกิจ / รูปแบบการหารายได้ / ลูกค้าเป้าหมาย / ช่องทางและส่วนแบ่งการตลาด และอื่น ๆ</a:t>
            </a:r>
          </a:p>
        </p:txBody>
      </p:sp>
    </p:spTree>
    <p:extLst>
      <p:ext uri="{BB962C8B-B14F-4D97-AF65-F5344CB8AC3E}">
        <p14:creationId xmlns:p14="http://schemas.microsoft.com/office/powerpoint/2010/main" val="356137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สี่เหลี่ยมผืนผ้า 4">
            <a:extLst>
              <a:ext uri="{FF2B5EF4-FFF2-40B4-BE49-F238E27FC236}">
                <a16:creationId xmlns:a16="http://schemas.microsoft.com/office/drawing/2014/main" id="{F23721E5-1F7C-B3DD-8B8D-080D9D1750D0}"/>
              </a:ext>
            </a:extLst>
          </p:cNvPr>
          <p:cNvSpPr/>
          <p:nvPr/>
        </p:nvSpPr>
        <p:spPr>
          <a:xfrm>
            <a:off x="-22296" y="-18930"/>
            <a:ext cx="8572738" cy="908991"/>
          </a:xfrm>
          <a:prstGeom prst="rect">
            <a:avLst/>
          </a:prstGeom>
          <a:solidFill>
            <a:srgbClr val="1285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C586CC1-2FC3-C859-7E46-35075EE9684E}"/>
              </a:ext>
            </a:extLst>
          </p:cNvPr>
          <p:cNvGrpSpPr/>
          <p:nvPr/>
        </p:nvGrpSpPr>
        <p:grpSpPr>
          <a:xfrm>
            <a:off x="8728980" y="-35649"/>
            <a:ext cx="3356340" cy="876024"/>
            <a:chOff x="8767080" y="-18930"/>
            <a:chExt cx="3356340" cy="876024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23FDBD3E-15F6-7DC0-195D-4A2AD9F8F03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67080" y="-18930"/>
              <a:ext cx="755405" cy="876024"/>
            </a:xfrm>
            <a:prstGeom prst="rect">
              <a:avLst/>
            </a:prstGeom>
          </p:spPr>
        </p:pic>
        <p:pic>
          <p:nvPicPr>
            <p:cNvPr id="7" name="Picture 6" descr="A green arrows on a black background&#10;&#10;Description automatically generated">
              <a:extLst>
                <a:ext uri="{FF2B5EF4-FFF2-40B4-BE49-F238E27FC236}">
                  <a16:creationId xmlns:a16="http://schemas.microsoft.com/office/drawing/2014/main" id="{25FE724D-8570-B4A5-AF93-852754B04C0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88" t="15333" r="4136" b="30338"/>
            <a:stretch/>
          </p:blipFill>
          <p:spPr>
            <a:xfrm>
              <a:off x="9607651" y="185265"/>
              <a:ext cx="1298441" cy="628274"/>
            </a:xfrm>
            <a:prstGeom prst="rect">
              <a:avLst/>
            </a:prstGeom>
          </p:spPr>
        </p:pic>
        <p:pic>
          <p:nvPicPr>
            <p:cNvPr id="8" name="Picture 7" descr="A black and green logo&#10;&#10;Description automatically generated">
              <a:extLst>
                <a:ext uri="{FF2B5EF4-FFF2-40B4-BE49-F238E27FC236}">
                  <a16:creationId xmlns:a16="http://schemas.microsoft.com/office/drawing/2014/main" id="{96D2B8BD-B03F-C4FA-C40F-88AACDA3CEB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60" r="4142"/>
            <a:stretch/>
          </p:blipFill>
          <p:spPr>
            <a:xfrm>
              <a:off x="10906092" y="185265"/>
              <a:ext cx="1217328" cy="648933"/>
            </a:xfrm>
            <a:prstGeom prst="rect">
              <a:avLst/>
            </a:prstGeom>
          </p:spPr>
        </p:pic>
      </p:grpSp>
      <p:sp>
        <p:nvSpPr>
          <p:cNvPr id="9" name="กล่องข้อความ 8">
            <a:extLst>
              <a:ext uri="{FF2B5EF4-FFF2-40B4-BE49-F238E27FC236}">
                <a16:creationId xmlns:a16="http://schemas.microsoft.com/office/drawing/2014/main" id="{BAE27F02-8251-445C-863E-5CEE790578D8}"/>
              </a:ext>
            </a:extLst>
          </p:cNvPr>
          <p:cNvSpPr txBox="1"/>
          <p:nvPr/>
        </p:nvSpPr>
        <p:spPr>
          <a:xfrm>
            <a:off x="267630" y="1"/>
            <a:ext cx="87557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 latinLnBrk="1"/>
            <a:r>
              <a:rPr 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Budget</a:t>
            </a:r>
          </a:p>
        </p:txBody>
      </p:sp>
      <p:sp>
        <p:nvSpPr>
          <p:cNvPr id="13" name="กล่องข้อความ 9">
            <a:extLst>
              <a:ext uri="{FF2B5EF4-FFF2-40B4-BE49-F238E27FC236}">
                <a16:creationId xmlns:a16="http://schemas.microsoft.com/office/drawing/2014/main" id="{391A2500-E715-2A76-D23F-5F6112730296}"/>
              </a:ext>
            </a:extLst>
          </p:cNvPr>
          <p:cNvSpPr txBox="1"/>
          <p:nvPr/>
        </p:nvSpPr>
        <p:spPr>
          <a:xfrm>
            <a:off x="267630" y="1173080"/>
            <a:ext cx="1166113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th-TH" sz="3200" i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แสดงแผนภูมิหรือภาพหรือคำอธิบายถึงงบประมาณค่าใช้จ่ายที่ขอรับการสนับสนุน</a:t>
            </a:r>
          </a:p>
        </p:txBody>
      </p:sp>
    </p:spTree>
    <p:extLst>
      <p:ext uri="{BB962C8B-B14F-4D97-AF65-F5344CB8AC3E}">
        <p14:creationId xmlns:p14="http://schemas.microsoft.com/office/powerpoint/2010/main" val="3195945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4">
            <a:extLst>
              <a:ext uri="{FF2B5EF4-FFF2-40B4-BE49-F238E27FC236}">
                <a16:creationId xmlns:a16="http://schemas.microsoft.com/office/drawing/2014/main" id="{FD0AB0B9-2F1E-EE5D-83C4-294FA3D56D8F}"/>
              </a:ext>
            </a:extLst>
          </p:cNvPr>
          <p:cNvSpPr/>
          <p:nvPr/>
        </p:nvSpPr>
        <p:spPr>
          <a:xfrm>
            <a:off x="-22296" y="-18930"/>
            <a:ext cx="8572738" cy="908991"/>
          </a:xfrm>
          <a:prstGeom prst="rect">
            <a:avLst/>
          </a:prstGeom>
          <a:solidFill>
            <a:srgbClr val="1285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6A1CF22-884D-EFB9-B75D-875E421ADFC6}"/>
              </a:ext>
            </a:extLst>
          </p:cNvPr>
          <p:cNvGrpSpPr/>
          <p:nvPr/>
        </p:nvGrpSpPr>
        <p:grpSpPr>
          <a:xfrm>
            <a:off x="8728980" y="-35649"/>
            <a:ext cx="3356340" cy="876024"/>
            <a:chOff x="8767080" y="-18930"/>
            <a:chExt cx="3356340" cy="876024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F9FE3F78-B267-99CE-174B-9FC7B7BCCA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67080" y="-18930"/>
              <a:ext cx="755405" cy="876024"/>
            </a:xfrm>
            <a:prstGeom prst="rect">
              <a:avLst/>
            </a:prstGeom>
          </p:spPr>
        </p:pic>
        <p:pic>
          <p:nvPicPr>
            <p:cNvPr id="7" name="Picture 6" descr="A green arrows on a black background&#10;&#10;Description automatically generated">
              <a:extLst>
                <a:ext uri="{FF2B5EF4-FFF2-40B4-BE49-F238E27FC236}">
                  <a16:creationId xmlns:a16="http://schemas.microsoft.com/office/drawing/2014/main" id="{3441C62D-4836-7AEF-14B6-56E6520ECAC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88" t="15333" r="4136" b="30338"/>
            <a:stretch/>
          </p:blipFill>
          <p:spPr>
            <a:xfrm>
              <a:off x="9607651" y="185265"/>
              <a:ext cx="1298441" cy="628274"/>
            </a:xfrm>
            <a:prstGeom prst="rect">
              <a:avLst/>
            </a:prstGeom>
          </p:spPr>
        </p:pic>
        <p:pic>
          <p:nvPicPr>
            <p:cNvPr id="8" name="Picture 7" descr="A black and green logo&#10;&#10;Description automatically generated">
              <a:extLst>
                <a:ext uri="{FF2B5EF4-FFF2-40B4-BE49-F238E27FC236}">
                  <a16:creationId xmlns:a16="http://schemas.microsoft.com/office/drawing/2014/main" id="{6EFB6B22-0B21-53C3-E079-0FFA7CC30D9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60" r="4142"/>
            <a:stretch/>
          </p:blipFill>
          <p:spPr>
            <a:xfrm>
              <a:off x="10906092" y="185265"/>
              <a:ext cx="1217328" cy="648933"/>
            </a:xfrm>
            <a:prstGeom prst="rect">
              <a:avLst/>
            </a:prstGeom>
          </p:spPr>
        </p:pic>
      </p:grpSp>
      <p:sp>
        <p:nvSpPr>
          <p:cNvPr id="9" name="กล่องข้อความ 8">
            <a:extLst>
              <a:ext uri="{FF2B5EF4-FFF2-40B4-BE49-F238E27FC236}">
                <a16:creationId xmlns:a16="http://schemas.microsoft.com/office/drawing/2014/main" id="{BAE27F02-8251-445C-863E-5CEE790578D8}"/>
              </a:ext>
            </a:extLst>
          </p:cNvPr>
          <p:cNvSpPr txBox="1"/>
          <p:nvPr/>
        </p:nvSpPr>
        <p:spPr>
          <a:xfrm>
            <a:off x="267630" y="1"/>
            <a:ext cx="87557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 latinLnBrk="1"/>
            <a:r>
              <a:rPr 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Budget &amp; KPI</a:t>
            </a:r>
          </a:p>
        </p:txBody>
      </p:sp>
      <p:sp>
        <p:nvSpPr>
          <p:cNvPr id="10" name="กล่องข้อความ 9">
            <a:extLst>
              <a:ext uri="{FF2B5EF4-FFF2-40B4-BE49-F238E27FC236}">
                <a16:creationId xmlns:a16="http://schemas.microsoft.com/office/drawing/2014/main" id="{D9C0AF5E-768D-42FB-ACFA-9A3D3A4B0C6F}"/>
              </a:ext>
            </a:extLst>
          </p:cNvPr>
          <p:cNvSpPr txBox="1"/>
          <p:nvPr/>
        </p:nvSpPr>
        <p:spPr>
          <a:xfrm>
            <a:off x="267629" y="1173402"/>
            <a:ext cx="11647279" cy="2031325"/>
          </a:xfrm>
          <a:prstGeom prst="rect">
            <a:avLst/>
          </a:prstGeom>
          <a:solidFill>
            <a:srgbClr val="92D050">
              <a:alpha val="30000"/>
            </a:srgbClr>
          </a:solidFill>
        </p:spPr>
        <p:txBody>
          <a:bodyPr wrap="square" tIns="91440" bIns="91440">
            <a:spAutoFit/>
          </a:bodyPr>
          <a:lstStyle/>
          <a:p>
            <a:pPr algn="ctr"/>
            <a:r>
              <a:rPr lang="th-TH" sz="3200" b="1" spc="-10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ขอรับทุนสนับสนุนในกลุ่มโครงการ </a:t>
            </a:r>
            <a:r>
              <a:rPr lang="th-TH" sz="4000" b="1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“ยุววิสาหกิจเริ่มต้น (</a:t>
            </a:r>
            <a:r>
              <a:rPr lang="en-US" sz="4000" b="1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TED Youth Startup)”</a:t>
            </a:r>
            <a:endParaRPr lang="th-TH" sz="3200" b="1" dirty="0">
              <a:latin typeface="TH Sarabun New" panose="020B0500040200020003" pitchFamily="34" charset="-34"/>
              <a:ea typeface="Calibri" panose="020F0502020204030204" pitchFamily="34" charset="0"/>
              <a:cs typeface="TH Sarabun New" panose="020B0500040200020003" pitchFamily="34" charset="-34"/>
            </a:endParaRPr>
          </a:p>
          <a:p>
            <a:pPr algn="ctr"/>
            <a:r>
              <a:rPr lang="th-TH" sz="3200" b="1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โปรแกรม </a:t>
            </a:r>
            <a:r>
              <a:rPr lang="th-TH" sz="4000" b="1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“</a:t>
            </a:r>
            <a:r>
              <a:rPr lang="en-US" sz="4000" b="1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Ideation Incentive Program”</a:t>
            </a:r>
            <a:endParaRPr lang="th-TH" sz="3200" b="1" dirty="0">
              <a:latin typeface="TH Sarabun New" panose="020B0500040200020003" pitchFamily="34" charset="-34"/>
              <a:ea typeface="Calibri" panose="020F0502020204030204" pitchFamily="34" charset="0"/>
              <a:cs typeface="TH Sarabun New" panose="020B0500040200020003" pitchFamily="34" charset="-34"/>
            </a:endParaRPr>
          </a:p>
          <a:p>
            <a:pPr algn="ctr"/>
            <a:r>
              <a:rPr lang="th-TH" sz="3200" b="1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วงเงินจำนวน</a:t>
            </a:r>
            <a:r>
              <a:rPr lang="th-TH" sz="4000" b="1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 </a:t>
            </a:r>
            <a:r>
              <a:rPr lang="en-US" sz="4000" b="1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100,000</a:t>
            </a:r>
            <a:r>
              <a:rPr lang="th-TH" sz="4000" b="1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 </a:t>
            </a:r>
            <a:r>
              <a:rPr lang="th-TH" sz="3200" b="1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บาท  ในระยะเวลา </a:t>
            </a:r>
            <a:r>
              <a:rPr lang="en-US" sz="4000" b="1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6</a:t>
            </a:r>
            <a:r>
              <a:rPr lang="th-TH" sz="4000" b="1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 </a:t>
            </a:r>
            <a:r>
              <a:rPr lang="th-TH" sz="3200" b="1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เดือน</a:t>
            </a:r>
          </a:p>
        </p:txBody>
      </p:sp>
      <p:sp>
        <p:nvSpPr>
          <p:cNvPr id="11" name="กล่องข้อความ 10">
            <a:extLst>
              <a:ext uri="{FF2B5EF4-FFF2-40B4-BE49-F238E27FC236}">
                <a16:creationId xmlns:a16="http://schemas.microsoft.com/office/drawing/2014/main" id="{90EEE8C0-E111-405E-875D-B041BC5C0B38}"/>
              </a:ext>
            </a:extLst>
          </p:cNvPr>
          <p:cNvSpPr txBox="1"/>
          <p:nvPr/>
        </p:nvSpPr>
        <p:spPr>
          <a:xfrm>
            <a:off x="267629" y="3469139"/>
            <a:ext cx="11647279" cy="2462213"/>
          </a:xfrm>
          <a:prstGeom prst="rect">
            <a:avLst/>
          </a:prstGeom>
          <a:solidFill>
            <a:srgbClr val="FFC000">
              <a:alpha val="30000"/>
            </a:srgbClr>
          </a:solidFill>
        </p:spPr>
        <p:txBody>
          <a:bodyPr wrap="square" tIns="91440" bIns="91440">
            <a:spAutoFit/>
          </a:bodyPr>
          <a:lstStyle/>
          <a:p>
            <a:r>
              <a:rPr lang="th-TH" sz="3600" b="1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ตัวชี้วัดความสำเร็จของโครงการ </a:t>
            </a:r>
            <a:r>
              <a:rPr lang="en-US" sz="3600" b="1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(KPI)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th-TH" sz="2800" b="1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เดือนที่ </a:t>
            </a:r>
            <a:r>
              <a:rPr lang="en-US" sz="2800" b="1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X : </a:t>
            </a:r>
            <a:r>
              <a:rPr lang="th-TH" sz="2800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ได้...........................................................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th-TH" sz="2800" b="1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เดือนที่ </a:t>
            </a:r>
            <a:r>
              <a:rPr lang="en-US" sz="2800" b="1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X : </a:t>
            </a:r>
            <a:r>
              <a:rPr lang="th-TH" sz="2800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ได้...........................................................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th-TH" sz="2800" b="1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เดือนที่ </a:t>
            </a:r>
            <a:r>
              <a:rPr lang="en-US" sz="2800" b="1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X : </a:t>
            </a:r>
            <a:r>
              <a:rPr lang="th-TH" sz="2800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ได้...........................................................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th-TH" sz="2800" b="1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เดือนที่ </a:t>
            </a:r>
            <a:r>
              <a:rPr lang="en-US" sz="2800" b="1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6 : </a:t>
            </a:r>
            <a:r>
              <a:rPr lang="th-TH" sz="2800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ได้แผนธุรกิจฉบับสมบูรณ์</a:t>
            </a:r>
          </a:p>
        </p:txBody>
      </p:sp>
    </p:spTree>
    <p:extLst>
      <p:ext uri="{BB962C8B-B14F-4D97-AF65-F5344CB8AC3E}">
        <p14:creationId xmlns:p14="http://schemas.microsoft.com/office/powerpoint/2010/main" val="39484486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4">
            <a:extLst>
              <a:ext uri="{FF2B5EF4-FFF2-40B4-BE49-F238E27FC236}">
                <a16:creationId xmlns:a16="http://schemas.microsoft.com/office/drawing/2014/main" id="{EF1DB2C0-B7A0-6D27-40DD-6D389FA462A3}"/>
              </a:ext>
            </a:extLst>
          </p:cNvPr>
          <p:cNvSpPr/>
          <p:nvPr/>
        </p:nvSpPr>
        <p:spPr>
          <a:xfrm>
            <a:off x="-22296" y="-18930"/>
            <a:ext cx="8572738" cy="908991"/>
          </a:xfrm>
          <a:prstGeom prst="rect">
            <a:avLst/>
          </a:prstGeom>
          <a:solidFill>
            <a:srgbClr val="1285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5C0D80E-BD7E-124C-680F-76EA89E05442}"/>
              </a:ext>
            </a:extLst>
          </p:cNvPr>
          <p:cNvGrpSpPr/>
          <p:nvPr/>
        </p:nvGrpSpPr>
        <p:grpSpPr>
          <a:xfrm>
            <a:off x="8728980" y="-35649"/>
            <a:ext cx="3356340" cy="876024"/>
            <a:chOff x="8767080" y="-18930"/>
            <a:chExt cx="3356340" cy="876024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98A30FEC-AB0B-D49E-BAE1-E4C85554074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67080" y="-18930"/>
              <a:ext cx="755405" cy="876024"/>
            </a:xfrm>
            <a:prstGeom prst="rect">
              <a:avLst/>
            </a:prstGeom>
          </p:spPr>
        </p:pic>
        <p:pic>
          <p:nvPicPr>
            <p:cNvPr id="7" name="Picture 6" descr="A green arrows on a black background&#10;&#10;Description automatically generated">
              <a:extLst>
                <a:ext uri="{FF2B5EF4-FFF2-40B4-BE49-F238E27FC236}">
                  <a16:creationId xmlns:a16="http://schemas.microsoft.com/office/drawing/2014/main" id="{9BDCCE35-89A1-3643-63EE-F68C0451652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88" t="15333" r="4136" b="30338"/>
            <a:stretch/>
          </p:blipFill>
          <p:spPr>
            <a:xfrm>
              <a:off x="9607651" y="185265"/>
              <a:ext cx="1298441" cy="628274"/>
            </a:xfrm>
            <a:prstGeom prst="rect">
              <a:avLst/>
            </a:prstGeom>
          </p:spPr>
        </p:pic>
        <p:pic>
          <p:nvPicPr>
            <p:cNvPr id="8" name="Picture 7" descr="A black and green logo&#10;&#10;Description automatically generated">
              <a:extLst>
                <a:ext uri="{FF2B5EF4-FFF2-40B4-BE49-F238E27FC236}">
                  <a16:creationId xmlns:a16="http://schemas.microsoft.com/office/drawing/2014/main" id="{620DC049-1104-9FBB-40D5-426DCF3FA67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60" r="4142"/>
            <a:stretch/>
          </p:blipFill>
          <p:spPr>
            <a:xfrm>
              <a:off x="10906092" y="185265"/>
              <a:ext cx="1217328" cy="648933"/>
            </a:xfrm>
            <a:prstGeom prst="rect">
              <a:avLst/>
            </a:prstGeom>
          </p:spPr>
        </p:pic>
      </p:grpSp>
      <p:sp>
        <p:nvSpPr>
          <p:cNvPr id="9" name="กล่องข้อความ 8">
            <a:extLst>
              <a:ext uri="{FF2B5EF4-FFF2-40B4-BE49-F238E27FC236}">
                <a16:creationId xmlns:a16="http://schemas.microsoft.com/office/drawing/2014/main" id="{D71A386D-ED7F-4EF4-9623-DEFF3D6D2995}"/>
              </a:ext>
            </a:extLst>
          </p:cNvPr>
          <p:cNvSpPr txBox="1"/>
          <p:nvPr/>
        </p:nvSpPr>
        <p:spPr>
          <a:xfrm>
            <a:off x="267630" y="1"/>
            <a:ext cx="87557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 latinLnBrk="1"/>
            <a:r>
              <a:rPr 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Team Member</a:t>
            </a:r>
          </a:p>
        </p:txBody>
      </p:sp>
      <p:sp>
        <p:nvSpPr>
          <p:cNvPr id="10" name="กล่องข้อความ 9">
            <a:extLst>
              <a:ext uri="{FF2B5EF4-FFF2-40B4-BE49-F238E27FC236}">
                <a16:creationId xmlns:a16="http://schemas.microsoft.com/office/drawing/2014/main" id="{D3CE7567-06F7-48E7-99FC-B2F141C1C7D9}"/>
              </a:ext>
            </a:extLst>
          </p:cNvPr>
          <p:cNvSpPr txBox="1"/>
          <p:nvPr/>
        </p:nvSpPr>
        <p:spPr>
          <a:xfrm>
            <a:off x="267630" y="1173080"/>
            <a:ext cx="1166113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th-TH" sz="3200" i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ใส่รูปภาพ ชื่อ ตำแหน่ง และหน้าที่ของสมาชิกทีมที่ดำเนินโครงการ และที่ปรึกษาโครงการ (ถ้ามี)</a:t>
            </a:r>
            <a:endParaRPr lang="en-US" sz="3200" i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020824238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262</Words>
  <Application>Microsoft Office PowerPoint</Application>
  <PresentationFormat>Widescreen</PresentationFormat>
  <Paragraphs>35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TH Sarabun New</vt:lpstr>
      <vt:lpstr>TH SarabunPSK</vt:lpstr>
      <vt:lpstr>Wingdings</vt:lpstr>
      <vt:lpstr>ธีมของ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ekkathat.p@gmail.com</dc:creator>
  <cp:lastModifiedBy>เกรียงศักดิ์ กิจลือเกียรติ</cp:lastModifiedBy>
  <cp:revision>31</cp:revision>
  <dcterms:created xsi:type="dcterms:W3CDTF">2020-12-21T06:51:19Z</dcterms:created>
  <dcterms:modified xsi:type="dcterms:W3CDTF">2024-11-03T16:19:06Z</dcterms:modified>
</cp:coreProperties>
</file>